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16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Title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New Facility Timeline</a:t>
            </a:r>
          </a:p>
        </p:txBody>
      </p:sp>
      <p:grpSp>
        <p:nvGrpSpPr>
          <p:cNvPr id="12" name="Group 11" title="Timeline">
            <a:extLst>
              <a:ext uri="{FF2B5EF4-FFF2-40B4-BE49-F238E27FC236}">
                <a16:creationId xmlns:a16="http://schemas.microsoft.com/office/drawing/2014/main" id="{AE365AE6-FB72-4992-B49A-329155F31934}"/>
              </a:ext>
            </a:extLst>
          </p:cNvPr>
          <p:cNvGrpSpPr/>
          <p:nvPr/>
        </p:nvGrpSpPr>
        <p:grpSpPr>
          <a:xfrm>
            <a:off x="432000" y="5519804"/>
            <a:ext cx="11659736" cy="540000"/>
            <a:chOff x="418011" y="3346265"/>
            <a:chExt cx="11007737" cy="165471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D8436AB7-777F-4E2A-9443-A66E25822F8A}"/>
                </a:ext>
              </a:extLst>
            </p:cNvPr>
            <p:cNvCxnSpPr>
              <a:cxnSpLocks/>
            </p:cNvCxnSpPr>
            <p:nvPr/>
          </p:nvCxnSpPr>
          <p:spPr>
            <a:xfrm>
              <a:off x="418011" y="3429000"/>
              <a:ext cx="11007737" cy="0"/>
            </a:xfrm>
            <a:prstGeom prst="straightConnector1">
              <a:avLst/>
            </a:prstGeom>
            <a:ln w="69850">
              <a:solidFill>
                <a:schemeClr val="tx2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190EE01-B30F-4CAC-8C6A-FD17EDED6E01}"/>
                </a:ext>
              </a:extLst>
            </p:cNvPr>
            <p:cNvCxnSpPr>
              <a:cxnSpLocks/>
            </p:cNvCxnSpPr>
            <p:nvPr/>
          </p:nvCxnSpPr>
          <p:spPr>
            <a:xfrm>
              <a:off x="1365138" y="3346265"/>
              <a:ext cx="0" cy="165471"/>
            </a:xfrm>
            <a:prstGeom prst="line">
              <a:avLst/>
            </a:prstGeom>
            <a:ln w="47625" cmpd="sng">
              <a:solidFill>
                <a:schemeClr val="accent4">
                  <a:lumMod val="50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1FED6D9-594D-4786-859A-E8458EFBC6E9}"/>
                </a:ext>
              </a:extLst>
            </p:cNvPr>
            <p:cNvCxnSpPr>
              <a:cxnSpLocks/>
            </p:cNvCxnSpPr>
            <p:nvPr/>
          </p:nvCxnSpPr>
          <p:spPr>
            <a:xfrm>
              <a:off x="10778356" y="3346265"/>
              <a:ext cx="0" cy="165471"/>
            </a:xfrm>
            <a:prstGeom prst="line">
              <a:avLst/>
            </a:prstGeom>
            <a:ln w="25400" cmpd="sng">
              <a:solidFill>
                <a:schemeClr val="bg1">
                  <a:lumMod val="85000"/>
                </a:schemeClr>
              </a:solidFill>
              <a:prstDash val="sysDot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 title="Timeline Text">
            <a:extLst>
              <a:ext uri="{FF2B5EF4-FFF2-40B4-BE49-F238E27FC236}">
                <a16:creationId xmlns:a16="http://schemas.microsoft.com/office/drawing/2014/main" id="{8C25915F-0EC0-4154-8B06-E2B081847707}"/>
              </a:ext>
            </a:extLst>
          </p:cNvPr>
          <p:cNvGrpSpPr/>
          <p:nvPr/>
        </p:nvGrpSpPr>
        <p:grpSpPr>
          <a:xfrm>
            <a:off x="261258" y="6119248"/>
            <a:ext cx="9793768" cy="386241"/>
            <a:chOff x="791680" y="6119248"/>
            <a:chExt cx="7566067" cy="235737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2BD778E6-D334-4389-B4C0-6C793B6E1E82}"/>
                </a:ext>
              </a:extLst>
            </p:cNvPr>
            <p:cNvSpPr txBox="1"/>
            <p:nvPr/>
          </p:nvSpPr>
          <p:spPr>
            <a:xfrm>
              <a:off x="791680" y="6119248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9E24B3E5-9E8A-4B3A-ADB6-4481250B3F2A}"/>
                </a:ext>
              </a:extLst>
            </p:cNvPr>
            <p:cNvSpPr txBox="1"/>
            <p:nvPr/>
          </p:nvSpPr>
          <p:spPr>
            <a:xfrm>
              <a:off x="2178997" y="6119248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3984115C-22F4-41EB-BF04-E71D3503F2B5}"/>
                </a:ext>
              </a:extLst>
            </p:cNvPr>
            <p:cNvSpPr txBox="1"/>
            <p:nvPr/>
          </p:nvSpPr>
          <p:spPr>
            <a:xfrm>
              <a:off x="3577835" y="6119248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2023</a:t>
              </a: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384B4D5E-DF22-4556-9F7B-E0627361D734}"/>
                </a:ext>
              </a:extLst>
            </p:cNvPr>
            <p:cNvSpPr txBox="1"/>
            <p:nvPr/>
          </p:nvSpPr>
          <p:spPr>
            <a:xfrm>
              <a:off x="7788737" y="6119248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2026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274EB6B-0B15-2EBB-D1D5-423DE50F15FC}"/>
              </a:ext>
            </a:extLst>
          </p:cNvPr>
          <p:cNvGrpSpPr/>
          <p:nvPr/>
        </p:nvGrpSpPr>
        <p:grpSpPr>
          <a:xfrm>
            <a:off x="938456" y="3175425"/>
            <a:ext cx="821219" cy="2264169"/>
            <a:chOff x="938456" y="3175425"/>
            <a:chExt cx="821219" cy="2264169"/>
          </a:xfrm>
        </p:grpSpPr>
        <p:sp>
          <p:nvSpPr>
            <p:cNvPr id="2" name="Arrow: Down 1" title="Milestone Arrow">
              <a:extLst>
                <a:ext uri="{FF2B5EF4-FFF2-40B4-BE49-F238E27FC236}">
                  <a16:creationId xmlns:a16="http://schemas.microsoft.com/office/drawing/2014/main" id="{EF2BC525-2854-422B-845A-7B95FE2796BD}"/>
                </a:ext>
              </a:extLst>
            </p:cNvPr>
            <p:cNvSpPr/>
            <p:nvPr/>
          </p:nvSpPr>
          <p:spPr>
            <a:xfrm>
              <a:off x="1210371" y="4163500"/>
              <a:ext cx="259376" cy="1276094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grpSp>
          <p:nvGrpSpPr>
            <p:cNvPr id="5" name="Group 4" title="Milestone Text">
              <a:extLst>
                <a:ext uri="{FF2B5EF4-FFF2-40B4-BE49-F238E27FC236}">
                  <a16:creationId xmlns:a16="http://schemas.microsoft.com/office/drawing/2014/main" id="{115A178B-57C4-4B9D-B684-21A92431913E}"/>
                </a:ext>
              </a:extLst>
            </p:cNvPr>
            <p:cNvGrpSpPr/>
            <p:nvPr/>
          </p:nvGrpSpPr>
          <p:grpSpPr>
            <a:xfrm>
              <a:off x="938456" y="3175425"/>
              <a:ext cx="821219" cy="894494"/>
              <a:chOff x="1353493" y="3701982"/>
              <a:chExt cx="1488895" cy="733704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6E28C73-4CCB-4BDB-82CA-BEE3A58D33D9}"/>
                  </a:ext>
                </a:extLst>
              </p:cNvPr>
              <p:cNvSpPr txBox="1"/>
              <p:nvPr/>
            </p:nvSpPr>
            <p:spPr>
              <a:xfrm>
                <a:off x="1353493" y="4127909"/>
                <a:ext cx="145218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7 acre lot on Wright St.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DD2C9D1-5E8D-4ED2-989C-330D6753B965}"/>
                  </a:ext>
                </a:extLst>
              </p:cNvPr>
              <p:cNvSpPr txBox="1"/>
              <p:nvPr/>
            </p:nvSpPr>
            <p:spPr>
              <a:xfrm>
                <a:off x="1390207" y="3701982"/>
                <a:ext cx="1452181" cy="3534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Purchase of Land</a:t>
                </a:r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C87AF5E-DD69-DCAD-D377-6E1E555A25A1}"/>
              </a:ext>
            </a:extLst>
          </p:cNvPr>
          <p:cNvGrpSpPr/>
          <p:nvPr/>
        </p:nvGrpSpPr>
        <p:grpSpPr>
          <a:xfrm>
            <a:off x="3761372" y="3158475"/>
            <a:ext cx="821153" cy="2264589"/>
            <a:chOff x="3573452" y="3158475"/>
            <a:chExt cx="1284533" cy="2264589"/>
          </a:xfrm>
        </p:grpSpPr>
        <p:grpSp>
          <p:nvGrpSpPr>
            <p:cNvPr id="135" name="Group 134" title="Milestone Text">
              <a:extLst>
                <a:ext uri="{FF2B5EF4-FFF2-40B4-BE49-F238E27FC236}">
                  <a16:creationId xmlns:a16="http://schemas.microsoft.com/office/drawing/2014/main" id="{9C021FC8-E21C-449A-BF58-8B0A19ABB84F}"/>
                </a:ext>
              </a:extLst>
            </p:cNvPr>
            <p:cNvGrpSpPr/>
            <p:nvPr/>
          </p:nvGrpSpPr>
          <p:grpSpPr>
            <a:xfrm>
              <a:off x="3573452" y="3158475"/>
              <a:ext cx="1284533" cy="956114"/>
              <a:chOff x="2005675" y="1933574"/>
              <a:chExt cx="1399662" cy="956114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0DC6BE6-5DF7-410B-BE5E-F673AF7AE5AE}"/>
                  </a:ext>
                </a:extLst>
              </p:cNvPr>
              <p:cNvSpPr txBox="1"/>
              <p:nvPr/>
            </p:nvSpPr>
            <p:spPr>
              <a:xfrm>
                <a:off x="2005675" y="1933574"/>
                <a:ext cx="129478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Grants awarded</a:t>
                </a: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0F387823-885E-4A41-A4D0-57E943BD93E7}"/>
                  </a:ext>
                </a:extLst>
              </p:cNvPr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177" name="Arrow: Down 176" title="Milestone Tall Arrow">
              <a:extLst>
                <a:ext uri="{FF2B5EF4-FFF2-40B4-BE49-F238E27FC236}">
                  <a16:creationId xmlns:a16="http://schemas.microsoft.com/office/drawing/2014/main" id="{CF9C22ED-9171-4B87-8D1E-CA95F69DA240}"/>
                </a:ext>
              </a:extLst>
            </p:cNvPr>
            <p:cNvSpPr/>
            <p:nvPr/>
          </p:nvSpPr>
          <p:spPr>
            <a:xfrm>
              <a:off x="4035324" y="4142904"/>
              <a:ext cx="400512" cy="1280160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9B2C272-67C7-52AF-0B8B-EFE83FE1F866}"/>
              </a:ext>
            </a:extLst>
          </p:cNvPr>
          <p:cNvSpPr txBox="1"/>
          <p:nvPr/>
        </p:nvSpPr>
        <p:spPr>
          <a:xfrm>
            <a:off x="5740755" y="6117269"/>
            <a:ext cx="706857" cy="3862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965C7B-08AD-11C5-B54B-01B090960C18}"/>
              </a:ext>
            </a:extLst>
          </p:cNvPr>
          <p:cNvSpPr txBox="1"/>
          <p:nvPr/>
        </p:nvSpPr>
        <p:spPr>
          <a:xfrm>
            <a:off x="7567580" y="6115289"/>
            <a:ext cx="706857" cy="3862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2ADBEC6-66A7-D4A3-0D61-EF2A92CDCBDB}"/>
              </a:ext>
            </a:extLst>
          </p:cNvPr>
          <p:cNvGrpSpPr/>
          <p:nvPr/>
        </p:nvGrpSpPr>
        <p:grpSpPr>
          <a:xfrm>
            <a:off x="97691" y="3175450"/>
            <a:ext cx="728654" cy="2264144"/>
            <a:chOff x="97691" y="3175450"/>
            <a:chExt cx="728654" cy="2264144"/>
          </a:xfrm>
        </p:grpSpPr>
        <p:sp>
          <p:nvSpPr>
            <p:cNvPr id="26" name="Arrow: Down 25" title="Milestone Arrow">
              <a:extLst>
                <a:ext uri="{FF2B5EF4-FFF2-40B4-BE49-F238E27FC236}">
                  <a16:creationId xmlns:a16="http://schemas.microsoft.com/office/drawing/2014/main" id="{9964750D-CAB5-11D6-CB05-C95A2281D89D}"/>
                </a:ext>
              </a:extLst>
            </p:cNvPr>
            <p:cNvSpPr/>
            <p:nvPr/>
          </p:nvSpPr>
          <p:spPr>
            <a:xfrm>
              <a:off x="329520" y="4163500"/>
              <a:ext cx="256032" cy="1276094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8D06075-D93E-0089-61FE-8B45AFE453AA}"/>
                </a:ext>
              </a:extLst>
            </p:cNvPr>
            <p:cNvSpPr txBox="1"/>
            <p:nvPr/>
          </p:nvSpPr>
          <p:spPr>
            <a:xfrm>
              <a:off x="97691" y="3175450"/>
              <a:ext cx="728654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Dining room opens</a:t>
              </a:r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D8C206-9357-BC0A-C18A-67379C2AEEBE}"/>
              </a:ext>
            </a:extLst>
          </p:cNvPr>
          <p:cNvCxnSpPr>
            <a:cxnSpLocks/>
          </p:cNvCxnSpPr>
          <p:nvPr/>
        </p:nvCxnSpPr>
        <p:spPr>
          <a:xfrm>
            <a:off x="509395" y="5519804"/>
            <a:ext cx="0" cy="540000"/>
          </a:xfrm>
          <a:prstGeom prst="line">
            <a:avLst/>
          </a:prstGeom>
          <a:ln w="47625" cmpd="sng">
            <a:solidFill>
              <a:schemeClr val="accent4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9264B15-A8B6-E244-D5B5-23B6224BB3F9}"/>
              </a:ext>
            </a:extLst>
          </p:cNvPr>
          <p:cNvGrpSpPr/>
          <p:nvPr/>
        </p:nvGrpSpPr>
        <p:grpSpPr>
          <a:xfrm>
            <a:off x="1859332" y="3175426"/>
            <a:ext cx="887107" cy="2264168"/>
            <a:chOff x="2027780" y="3175426"/>
            <a:chExt cx="887107" cy="2264168"/>
          </a:xfrm>
        </p:grpSpPr>
        <p:sp>
          <p:nvSpPr>
            <p:cNvPr id="33" name="Arrow: Down 32" title="Milestone Arrow">
              <a:extLst>
                <a:ext uri="{FF2B5EF4-FFF2-40B4-BE49-F238E27FC236}">
                  <a16:creationId xmlns:a16="http://schemas.microsoft.com/office/drawing/2014/main" id="{C8DEFE1F-B5B1-856D-9665-E5DF00B02556}"/>
                </a:ext>
              </a:extLst>
            </p:cNvPr>
            <p:cNvSpPr/>
            <p:nvPr/>
          </p:nvSpPr>
          <p:spPr>
            <a:xfrm>
              <a:off x="2328938" y="4159435"/>
              <a:ext cx="256032" cy="1280159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grpSp>
          <p:nvGrpSpPr>
            <p:cNvPr id="34" name="Group 33" title="Milestone Text">
              <a:extLst>
                <a:ext uri="{FF2B5EF4-FFF2-40B4-BE49-F238E27FC236}">
                  <a16:creationId xmlns:a16="http://schemas.microsoft.com/office/drawing/2014/main" id="{2E7DD7D8-9AFC-11F5-E12B-16C44509FE66}"/>
                </a:ext>
              </a:extLst>
            </p:cNvPr>
            <p:cNvGrpSpPr/>
            <p:nvPr/>
          </p:nvGrpSpPr>
          <p:grpSpPr>
            <a:xfrm>
              <a:off x="2027780" y="3175426"/>
              <a:ext cx="887107" cy="756575"/>
              <a:chOff x="1353493" y="3815689"/>
              <a:chExt cx="1452181" cy="582576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98554AA-4E5E-D0C4-B76F-470CFDF108BB}"/>
                  </a:ext>
                </a:extLst>
              </p:cNvPr>
              <p:cNvSpPr txBox="1"/>
              <p:nvPr/>
            </p:nvSpPr>
            <p:spPr>
              <a:xfrm>
                <a:off x="1353493" y="4236671"/>
                <a:ext cx="1452181" cy="1615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Through Dec. 2024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AC6EA97-5346-F281-20FA-E87893C0D8B4}"/>
                  </a:ext>
                </a:extLst>
              </p:cNvPr>
              <p:cNvSpPr txBox="1"/>
              <p:nvPr/>
            </p:nvSpPr>
            <p:spPr>
              <a:xfrm>
                <a:off x="1434536" y="3815689"/>
                <a:ext cx="1294783" cy="2262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Lease extension</a:t>
                </a:r>
              </a:p>
            </p:txBody>
          </p:sp>
        </p:grp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DEEB99B-964E-88A5-9B17-2F933D8541AE}"/>
              </a:ext>
            </a:extLst>
          </p:cNvPr>
          <p:cNvCxnSpPr>
            <a:cxnSpLocks/>
          </p:cNvCxnSpPr>
          <p:nvPr/>
        </p:nvCxnSpPr>
        <p:spPr>
          <a:xfrm>
            <a:off x="2289514" y="5539852"/>
            <a:ext cx="0" cy="540000"/>
          </a:xfrm>
          <a:prstGeom prst="line">
            <a:avLst/>
          </a:prstGeom>
          <a:ln w="47625" cmpd="sng">
            <a:solidFill>
              <a:schemeClr val="accent4">
                <a:lumMod val="50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5E292AD-3280-9FFC-FE87-FD839F11681E}"/>
              </a:ext>
            </a:extLst>
          </p:cNvPr>
          <p:cNvGrpSpPr/>
          <p:nvPr/>
        </p:nvGrpSpPr>
        <p:grpSpPr>
          <a:xfrm>
            <a:off x="3023040" y="2160012"/>
            <a:ext cx="1030122" cy="3275577"/>
            <a:chOff x="2017127" y="3471803"/>
            <a:chExt cx="1030122" cy="1967791"/>
          </a:xfrm>
        </p:grpSpPr>
        <p:sp>
          <p:nvSpPr>
            <p:cNvPr id="49" name="Arrow: Down 48" title="Milestone Arrow">
              <a:extLst>
                <a:ext uri="{FF2B5EF4-FFF2-40B4-BE49-F238E27FC236}">
                  <a16:creationId xmlns:a16="http://schemas.microsoft.com/office/drawing/2014/main" id="{1771D205-75E4-A462-8033-C3B93DBA4D2A}"/>
                </a:ext>
              </a:extLst>
            </p:cNvPr>
            <p:cNvSpPr/>
            <p:nvPr/>
          </p:nvSpPr>
          <p:spPr>
            <a:xfrm>
              <a:off x="2413162" y="4159435"/>
              <a:ext cx="256032" cy="1280159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grpSp>
          <p:nvGrpSpPr>
            <p:cNvPr id="58" name="Group 57" title="Milestone Text">
              <a:extLst>
                <a:ext uri="{FF2B5EF4-FFF2-40B4-BE49-F238E27FC236}">
                  <a16:creationId xmlns:a16="http://schemas.microsoft.com/office/drawing/2014/main" id="{57FB7EC6-20CC-1A41-4740-760CBB553E04}"/>
                </a:ext>
              </a:extLst>
            </p:cNvPr>
            <p:cNvGrpSpPr/>
            <p:nvPr/>
          </p:nvGrpSpPr>
          <p:grpSpPr>
            <a:xfrm>
              <a:off x="2017127" y="3471803"/>
              <a:ext cx="1030122" cy="581341"/>
              <a:chOff x="1336054" y="4043887"/>
              <a:chExt cx="1686294" cy="447641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9CBEAEA-81E2-EE15-BA1B-2D6DD1B7EEFA}"/>
                  </a:ext>
                </a:extLst>
              </p:cNvPr>
              <p:cNvSpPr txBox="1"/>
              <p:nvPr/>
            </p:nvSpPr>
            <p:spPr>
              <a:xfrm>
                <a:off x="1471670" y="4420342"/>
                <a:ext cx="1452181" cy="711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ARPA, DOT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CFB2FD5-9110-10BD-83AD-81CA5612299C}"/>
                  </a:ext>
                </a:extLst>
              </p:cNvPr>
              <p:cNvSpPr txBox="1"/>
              <p:nvPr/>
            </p:nvSpPr>
            <p:spPr>
              <a:xfrm>
                <a:off x="1336054" y="4043887"/>
                <a:ext cx="1686294" cy="2989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Grant application filed</a:t>
                </a: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978E034-0F7B-4308-1042-211242BD010C}"/>
              </a:ext>
            </a:extLst>
          </p:cNvPr>
          <p:cNvGrpSpPr/>
          <p:nvPr/>
        </p:nvGrpSpPr>
        <p:grpSpPr>
          <a:xfrm>
            <a:off x="2333945" y="1475880"/>
            <a:ext cx="1030122" cy="3967707"/>
            <a:chOff x="2017127" y="3686170"/>
            <a:chExt cx="1030122" cy="1753424"/>
          </a:xfrm>
        </p:grpSpPr>
        <p:sp>
          <p:nvSpPr>
            <p:cNvPr id="65" name="Arrow: Down 64" title="Milestone Arrow">
              <a:extLst>
                <a:ext uri="{FF2B5EF4-FFF2-40B4-BE49-F238E27FC236}">
                  <a16:creationId xmlns:a16="http://schemas.microsoft.com/office/drawing/2014/main" id="{6004579C-563C-30FA-32F0-A2DDD17E1108}"/>
                </a:ext>
              </a:extLst>
            </p:cNvPr>
            <p:cNvSpPr/>
            <p:nvPr/>
          </p:nvSpPr>
          <p:spPr>
            <a:xfrm>
              <a:off x="2413162" y="3919368"/>
              <a:ext cx="220215" cy="1520226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7AF2405-35A9-CEEB-5264-F28179990849}"/>
                </a:ext>
              </a:extLst>
            </p:cNvPr>
            <p:cNvSpPr txBox="1"/>
            <p:nvPr/>
          </p:nvSpPr>
          <p:spPr>
            <a:xfrm>
              <a:off x="2017127" y="3686170"/>
              <a:ext cx="1030122" cy="19041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Fundraising begins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00E2532-7C6B-2682-DF63-67B16FED0169}"/>
              </a:ext>
            </a:extLst>
          </p:cNvPr>
          <p:cNvGrpSpPr/>
          <p:nvPr/>
        </p:nvGrpSpPr>
        <p:grpSpPr>
          <a:xfrm>
            <a:off x="5494498" y="3166496"/>
            <a:ext cx="1284533" cy="2252558"/>
            <a:chOff x="3573451" y="3170506"/>
            <a:chExt cx="1284533" cy="2252558"/>
          </a:xfrm>
        </p:grpSpPr>
        <p:grpSp>
          <p:nvGrpSpPr>
            <p:cNvPr id="71" name="Group 70" title="Milestone Text">
              <a:extLst>
                <a:ext uri="{FF2B5EF4-FFF2-40B4-BE49-F238E27FC236}">
                  <a16:creationId xmlns:a16="http://schemas.microsoft.com/office/drawing/2014/main" id="{5AB48629-0811-D5A9-92CA-02527791453A}"/>
                </a:ext>
              </a:extLst>
            </p:cNvPr>
            <p:cNvGrpSpPr/>
            <p:nvPr/>
          </p:nvGrpSpPr>
          <p:grpSpPr>
            <a:xfrm>
              <a:off x="3573451" y="3170506"/>
              <a:ext cx="1284533" cy="944082"/>
              <a:chOff x="2005674" y="1945605"/>
              <a:chExt cx="1399662" cy="944082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068D0A1-DC67-A356-EDD3-805D99B57FC2}"/>
                  </a:ext>
                </a:extLst>
              </p:cNvPr>
              <p:cNvSpPr txBox="1"/>
              <p:nvPr/>
            </p:nvSpPr>
            <p:spPr>
              <a:xfrm>
                <a:off x="2005674" y="1945605"/>
                <a:ext cx="1294782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Matching funds </a:t>
                </a:r>
              </a:p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gathered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68CD3F1-C363-D679-6861-63ADC52B2959}"/>
                  </a:ext>
                </a:extLst>
              </p:cNvPr>
              <p:cNvSpPr txBox="1"/>
              <p:nvPr/>
            </p:nvSpPr>
            <p:spPr>
              <a:xfrm>
                <a:off x="2110555" y="2653950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6" name="Arrow: Down 75" title="Milestone Tall Arrow">
              <a:extLst>
                <a:ext uri="{FF2B5EF4-FFF2-40B4-BE49-F238E27FC236}">
                  <a16:creationId xmlns:a16="http://schemas.microsoft.com/office/drawing/2014/main" id="{482C7B13-6331-E3F8-06E0-C71EE14FEEB2}"/>
                </a:ext>
              </a:extLst>
            </p:cNvPr>
            <p:cNvSpPr/>
            <p:nvPr/>
          </p:nvSpPr>
          <p:spPr>
            <a:xfrm>
              <a:off x="4035323" y="4142904"/>
              <a:ext cx="256032" cy="1280160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B6C3AF9-2EC3-E44E-5493-536B5E824F0B}"/>
              </a:ext>
            </a:extLst>
          </p:cNvPr>
          <p:cNvGrpSpPr/>
          <p:nvPr/>
        </p:nvGrpSpPr>
        <p:grpSpPr>
          <a:xfrm>
            <a:off x="6164248" y="2153657"/>
            <a:ext cx="1284533" cy="3261375"/>
            <a:chOff x="3573452" y="3441051"/>
            <a:chExt cx="1284533" cy="1982013"/>
          </a:xfrm>
        </p:grpSpPr>
        <p:grpSp>
          <p:nvGrpSpPr>
            <p:cNvPr id="80" name="Group 79" title="Milestone Text">
              <a:extLst>
                <a:ext uri="{FF2B5EF4-FFF2-40B4-BE49-F238E27FC236}">
                  <a16:creationId xmlns:a16="http://schemas.microsoft.com/office/drawing/2014/main" id="{4601ED23-5554-85DD-3EAB-02544500A478}"/>
                </a:ext>
              </a:extLst>
            </p:cNvPr>
            <p:cNvGrpSpPr/>
            <p:nvPr/>
          </p:nvGrpSpPr>
          <p:grpSpPr>
            <a:xfrm>
              <a:off x="3573452" y="3441051"/>
              <a:ext cx="1284533" cy="673538"/>
              <a:chOff x="2005675" y="2216150"/>
              <a:chExt cx="1399662" cy="673538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C8D306A0-9C19-9F94-C4C0-66083FB16D20}"/>
                  </a:ext>
                </a:extLst>
              </p:cNvPr>
              <p:cNvSpPr txBox="1"/>
              <p:nvPr/>
            </p:nvSpPr>
            <p:spPr>
              <a:xfrm>
                <a:off x="2005675" y="2216150"/>
                <a:ext cx="1294782" cy="2618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Contractor </a:t>
                </a:r>
              </a:p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awarded job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E78BFF00-D374-0CE6-28C3-1CFE6E2CD066}"/>
                  </a:ext>
                </a:extLst>
              </p:cNvPr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81" name="Arrow: Down 80" title="Milestone Tall Arrow">
              <a:extLst>
                <a:ext uri="{FF2B5EF4-FFF2-40B4-BE49-F238E27FC236}">
                  <a16:creationId xmlns:a16="http://schemas.microsoft.com/office/drawing/2014/main" id="{98F3688B-05A2-D8DC-932E-702C595BCF68}"/>
                </a:ext>
              </a:extLst>
            </p:cNvPr>
            <p:cNvSpPr/>
            <p:nvPr/>
          </p:nvSpPr>
          <p:spPr>
            <a:xfrm>
              <a:off x="4035323" y="4142904"/>
              <a:ext cx="256032" cy="1280160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1D362A0-3379-1997-FD8D-B1DCE0922E43}"/>
              </a:ext>
            </a:extLst>
          </p:cNvPr>
          <p:cNvGrpSpPr/>
          <p:nvPr/>
        </p:nvGrpSpPr>
        <p:grpSpPr>
          <a:xfrm>
            <a:off x="4399620" y="2160011"/>
            <a:ext cx="1251188" cy="3267544"/>
            <a:chOff x="3573452" y="3184127"/>
            <a:chExt cx="1284533" cy="2370082"/>
          </a:xfrm>
        </p:grpSpPr>
        <p:grpSp>
          <p:nvGrpSpPr>
            <p:cNvPr id="85" name="Group 84" title="Milestone Text">
              <a:extLst>
                <a:ext uri="{FF2B5EF4-FFF2-40B4-BE49-F238E27FC236}">
                  <a16:creationId xmlns:a16="http://schemas.microsoft.com/office/drawing/2014/main" id="{55AD47D3-D24D-89D9-3901-2D203BC3F109}"/>
                </a:ext>
              </a:extLst>
            </p:cNvPr>
            <p:cNvGrpSpPr/>
            <p:nvPr/>
          </p:nvGrpSpPr>
          <p:grpSpPr>
            <a:xfrm>
              <a:off x="3573452" y="3184127"/>
              <a:ext cx="1284533" cy="930462"/>
              <a:chOff x="2005675" y="1959226"/>
              <a:chExt cx="1399662" cy="930462"/>
            </a:xfrm>
          </p:grpSpPr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E6EF947-4388-FE26-F7D1-FC89E9A01178}"/>
                  </a:ext>
                </a:extLst>
              </p:cNvPr>
              <p:cNvSpPr txBox="1"/>
              <p:nvPr/>
            </p:nvSpPr>
            <p:spPr>
              <a:xfrm>
                <a:off x="2005675" y="1959226"/>
                <a:ext cx="1294783" cy="6250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Search for contractor begins </a:t>
                </a:r>
              </a:p>
              <a:p>
                <a:pPr algn="ctr"/>
                <a:endParaRPr lang="en-ZA" sz="14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B26DA833-F3E5-C0F5-9614-1A5F0F1BAC44}"/>
                  </a:ext>
                </a:extLst>
              </p:cNvPr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86" name="Arrow: Down 85" title="Milestone Tall Arrow">
              <a:extLst>
                <a:ext uri="{FF2B5EF4-FFF2-40B4-BE49-F238E27FC236}">
                  <a16:creationId xmlns:a16="http://schemas.microsoft.com/office/drawing/2014/main" id="{9770627C-724F-4EF0-2295-236E43ACAA2C}"/>
                </a:ext>
              </a:extLst>
            </p:cNvPr>
            <p:cNvSpPr/>
            <p:nvPr/>
          </p:nvSpPr>
          <p:spPr>
            <a:xfrm>
              <a:off x="4035323" y="3962005"/>
              <a:ext cx="239627" cy="1592204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38B1C1AC-BA67-86EE-0C01-E18C20CC565A}"/>
              </a:ext>
            </a:extLst>
          </p:cNvPr>
          <p:cNvSpPr txBox="1"/>
          <p:nvPr/>
        </p:nvSpPr>
        <p:spPr>
          <a:xfrm>
            <a:off x="4330361" y="2958229"/>
            <a:ext cx="129478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RFP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9DC0422-7863-2B07-2C7B-FDCFD11D4962}"/>
              </a:ext>
            </a:extLst>
          </p:cNvPr>
          <p:cNvGrpSpPr/>
          <p:nvPr/>
        </p:nvGrpSpPr>
        <p:grpSpPr>
          <a:xfrm>
            <a:off x="7343357" y="3162480"/>
            <a:ext cx="1284533" cy="2252558"/>
            <a:chOff x="3573451" y="3170506"/>
            <a:chExt cx="1284533" cy="2252558"/>
          </a:xfrm>
        </p:grpSpPr>
        <p:grpSp>
          <p:nvGrpSpPr>
            <p:cNvPr id="91" name="Group 90" title="Milestone Text">
              <a:extLst>
                <a:ext uri="{FF2B5EF4-FFF2-40B4-BE49-F238E27FC236}">
                  <a16:creationId xmlns:a16="http://schemas.microsoft.com/office/drawing/2014/main" id="{7DA24EBC-0527-5848-9FCE-4E032951DF62}"/>
                </a:ext>
              </a:extLst>
            </p:cNvPr>
            <p:cNvGrpSpPr/>
            <p:nvPr/>
          </p:nvGrpSpPr>
          <p:grpSpPr>
            <a:xfrm>
              <a:off x="3573451" y="3170506"/>
              <a:ext cx="1284533" cy="944082"/>
              <a:chOff x="2005674" y="1945605"/>
              <a:chExt cx="1399662" cy="944082"/>
            </a:xfrm>
          </p:grpSpPr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3DCDBEC3-8899-84E1-8BBB-30EA88EF9D0E}"/>
                  </a:ext>
                </a:extLst>
              </p:cNvPr>
              <p:cNvSpPr txBox="1"/>
              <p:nvPr/>
            </p:nvSpPr>
            <p:spPr>
              <a:xfrm>
                <a:off x="2005674" y="1945605"/>
                <a:ext cx="1294782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Projected ground breaking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7D666AEA-382F-E05D-F63B-B49BF0642CA0}"/>
                  </a:ext>
                </a:extLst>
              </p:cNvPr>
              <p:cNvSpPr txBox="1"/>
              <p:nvPr/>
            </p:nvSpPr>
            <p:spPr>
              <a:xfrm>
                <a:off x="2110555" y="2653950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92" name="Arrow: Down 91" title="Milestone Tall Arrow">
              <a:extLst>
                <a:ext uri="{FF2B5EF4-FFF2-40B4-BE49-F238E27FC236}">
                  <a16:creationId xmlns:a16="http://schemas.microsoft.com/office/drawing/2014/main" id="{6A0220F4-5940-A918-401A-4EAD637F8FE0}"/>
                </a:ext>
              </a:extLst>
            </p:cNvPr>
            <p:cNvSpPr/>
            <p:nvPr/>
          </p:nvSpPr>
          <p:spPr>
            <a:xfrm>
              <a:off x="4035323" y="4142904"/>
              <a:ext cx="256032" cy="1280160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180807EC-5FE8-8CC4-FC85-3F0A74BACC28}"/>
              </a:ext>
            </a:extLst>
          </p:cNvPr>
          <p:cNvSpPr txBox="1"/>
          <p:nvPr/>
        </p:nvSpPr>
        <p:spPr>
          <a:xfrm>
            <a:off x="11155304" y="6127264"/>
            <a:ext cx="736545" cy="3862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Z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3C9068C-7A67-91C3-22B8-005638361061}"/>
              </a:ext>
            </a:extLst>
          </p:cNvPr>
          <p:cNvGrpSpPr/>
          <p:nvPr/>
        </p:nvGrpSpPr>
        <p:grpSpPr>
          <a:xfrm>
            <a:off x="10996944" y="2149641"/>
            <a:ext cx="1284533" cy="3261375"/>
            <a:chOff x="3573452" y="3441051"/>
            <a:chExt cx="1284533" cy="1982013"/>
          </a:xfrm>
        </p:grpSpPr>
        <p:grpSp>
          <p:nvGrpSpPr>
            <p:cNvPr id="97" name="Group 96" title="Milestone Text">
              <a:extLst>
                <a:ext uri="{FF2B5EF4-FFF2-40B4-BE49-F238E27FC236}">
                  <a16:creationId xmlns:a16="http://schemas.microsoft.com/office/drawing/2014/main" id="{617C4722-8121-3F43-15EA-5B4A2E62BC1C}"/>
                </a:ext>
              </a:extLst>
            </p:cNvPr>
            <p:cNvGrpSpPr/>
            <p:nvPr/>
          </p:nvGrpSpPr>
          <p:grpSpPr>
            <a:xfrm>
              <a:off x="3573452" y="3441051"/>
              <a:ext cx="1284533" cy="673538"/>
              <a:chOff x="2005675" y="2216150"/>
              <a:chExt cx="1399662" cy="673538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124F7A24-6187-6080-36CD-5FA316EA11C2}"/>
                  </a:ext>
                </a:extLst>
              </p:cNvPr>
              <p:cNvSpPr txBox="1"/>
              <p:nvPr/>
            </p:nvSpPr>
            <p:spPr>
              <a:xfrm>
                <a:off x="2005675" y="2216150"/>
                <a:ext cx="1294782" cy="2618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ZA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Projected completion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C97A118F-3CF8-31C0-458E-80641937CE92}"/>
                  </a:ext>
                </a:extLst>
              </p:cNvPr>
              <p:cNvSpPr txBox="1"/>
              <p:nvPr/>
            </p:nvSpPr>
            <p:spPr>
              <a:xfrm>
                <a:off x="211055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98" name="Arrow: Down 97" title="Milestone Tall Arrow">
              <a:extLst>
                <a:ext uri="{FF2B5EF4-FFF2-40B4-BE49-F238E27FC236}">
                  <a16:creationId xmlns:a16="http://schemas.microsoft.com/office/drawing/2014/main" id="{DCD702D2-B93E-1B90-78D8-90C03C54FB46}"/>
                </a:ext>
              </a:extLst>
            </p:cNvPr>
            <p:cNvSpPr/>
            <p:nvPr/>
          </p:nvSpPr>
          <p:spPr>
            <a:xfrm>
              <a:off x="4035323" y="4142904"/>
              <a:ext cx="256032" cy="1280160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>
                    <a:lumMod val="95000"/>
                    <a:lumOff val="5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</p:spTree>
    <p:extLst>
      <p:ext uri="{BB962C8B-B14F-4D97-AF65-F5344CB8AC3E}">
        <p14:creationId xmlns:p14="http://schemas.microsoft.com/office/powerpoint/2010/main" val="273848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Timeline-01_SB - v2" id="{D03C1F27-3F5D-4716-800A-0D16E735E0BD}" vid="{5704E8DB-1056-4264-87E2-07512212C80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7" ma:contentTypeDescription="Create a new document." ma:contentTypeScope="" ma:versionID="71aff31462b4074963b8c698d1c1c68f">
  <xsd:schema xmlns:xsd="http://www.w3.org/2001/XMLSchema" xmlns:xs="http://www.w3.org/2001/XMLSchema" xmlns:p="http://schemas.microsoft.com/office/2006/metadata/properties" xmlns:ns2="6dc4bcd6-49db-4c07-9060-8acfc67cef9f" xmlns:ns3="fb0879af-3eba-417a-a55a-ffe6dcd6ca77" targetNamespace="http://schemas.microsoft.com/office/2006/metadata/properties" ma:root="true" ma:fieldsID="e3831fb232ece3fdb834cba9867a0e69" ns2:_="" ns3:_=""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8A6D45-05DB-4446-8D10-83E9CFDE8E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545FF8-A549-4514-BEB3-BC4B71A052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Milestone timeline</Template>
  <TotalTime>319</TotalTime>
  <Words>55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Office Theme</vt:lpstr>
      <vt:lpstr>New Facility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Facility Timeline</dc:title>
  <dc:creator>Mike Wellmann</dc:creator>
  <cp:lastModifiedBy>Mike Wellmann</cp:lastModifiedBy>
  <cp:revision>5</cp:revision>
  <dcterms:created xsi:type="dcterms:W3CDTF">2022-09-22T14:03:20Z</dcterms:created>
  <dcterms:modified xsi:type="dcterms:W3CDTF">2022-09-22T19:23:05Z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